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77" r:id="rId4"/>
    <p:sldId id="285" r:id="rId5"/>
    <p:sldId id="286" r:id="rId6"/>
    <p:sldId id="287" r:id="rId7"/>
    <p:sldId id="290" r:id="rId8"/>
    <p:sldId id="288" r:id="rId9"/>
    <p:sldId id="289" r:id="rId10"/>
    <p:sldId id="281" r:id="rId11"/>
    <p:sldId id="282" r:id="rId12"/>
    <p:sldId id="292" r:id="rId13"/>
    <p:sldId id="293" r:id="rId14"/>
    <p:sldId id="295" r:id="rId15"/>
    <p:sldId id="298" r:id="rId16"/>
    <p:sldId id="299" r:id="rId17"/>
    <p:sldId id="296" r:id="rId18"/>
    <p:sldId id="300" r:id="rId19"/>
    <p:sldId id="301" r:id="rId20"/>
    <p:sldId id="297" r:id="rId21"/>
    <p:sldId id="306" r:id="rId22"/>
    <p:sldId id="294" r:id="rId23"/>
    <p:sldId id="312" r:id="rId24"/>
    <p:sldId id="313" r:id="rId25"/>
    <p:sldId id="314" r:id="rId26"/>
    <p:sldId id="316" r:id="rId27"/>
    <p:sldId id="317" r:id="rId28"/>
    <p:sldId id="319" r:id="rId29"/>
    <p:sldId id="320" r:id="rId30"/>
    <p:sldId id="321" r:id="rId31"/>
    <p:sldId id="307" r:id="rId32"/>
    <p:sldId id="308" r:id="rId33"/>
    <p:sldId id="322" r:id="rId34"/>
    <p:sldId id="302" r:id="rId35"/>
    <p:sldId id="324" r:id="rId36"/>
    <p:sldId id="303" r:id="rId37"/>
    <p:sldId id="304" r:id="rId38"/>
    <p:sldId id="325" r:id="rId39"/>
    <p:sldId id="291" r:id="rId40"/>
    <p:sldId id="283" r:id="rId41"/>
    <p:sldId id="32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1305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3397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5751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0994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354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6992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82359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97127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8441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5790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3672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744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9786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5411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5934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7145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5509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5C15AA-C7EC-4824-AA24-1B66C3E8A994}" type="datetimeFigureOut">
              <a:rPr lang="es-ES" smtClean="0"/>
              <a:pPr/>
              <a:t>21/09/2020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DEDB59-A945-45D4-8DC6-221B22A7F53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811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D361AF-00FC-4212-921D-CDF6F6DA4A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NORMAS PROVISIONALES BOP 77 3/7/2020</a:t>
            </a:r>
          </a:p>
        </p:txBody>
      </p:sp>
      <p:pic>
        <p:nvPicPr>
          <p:cNvPr id="1026" name="Picture 2" descr="Call Center | CGB">
            <a:extLst>
              <a:ext uri="{FF2B5EF4-FFF2-40B4-BE49-F238E27FC236}">
                <a16:creationId xmlns:a16="http://schemas.microsoft.com/office/drawing/2014/main" xmlns="" id="{EF5C9DA5-3D05-4EB0-90E8-DC982D3A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181" y="3429000"/>
            <a:ext cx="5411638" cy="24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144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Normas competiciones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425" y="2073021"/>
            <a:ext cx="10394707" cy="3311189"/>
          </a:xfrm>
        </p:spPr>
        <p:txBody>
          <a:bodyPr/>
          <a:lstStyle/>
          <a:p>
            <a:r>
              <a:rPr lang="es-ES" dirty="0"/>
              <a:t>Calentamiento:</a:t>
            </a:r>
          </a:p>
          <a:p>
            <a:pPr lvl="1"/>
            <a:r>
              <a:rPr lang="es-ES" dirty="0"/>
              <a:t>Equipos con balones necesarios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Equipo visitante no puede introducir material, todo del equipo local</a:t>
            </a:r>
          </a:p>
          <a:p>
            <a:pPr lvl="1"/>
            <a:r>
              <a:rPr lang="es-ES" dirty="0"/>
              <a:t>Duración máxima de 1 hora previa al inicio</a:t>
            </a:r>
          </a:p>
        </p:txBody>
      </p:sp>
    </p:spTree>
    <p:extLst>
      <p:ext uri="{BB962C8B-B14F-4D97-AF65-F5344CB8AC3E}">
        <p14:creationId xmlns:p14="http://schemas.microsoft.com/office/powerpoint/2010/main" xmlns="" val="357344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Normas competiciones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Competición: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Lo establecido por las federaciones</a:t>
            </a:r>
          </a:p>
          <a:p>
            <a:r>
              <a:rPr lang="es-ES" dirty="0"/>
              <a:t>Con espectadores</a:t>
            </a:r>
          </a:p>
          <a:p>
            <a:pPr lvl="1"/>
            <a:r>
              <a:rPr lang="es-ES" dirty="0"/>
              <a:t>Toma de temperatura</a:t>
            </a:r>
          </a:p>
          <a:p>
            <a:pPr lvl="1"/>
            <a:r>
              <a:rPr lang="es-ES" dirty="0"/>
              <a:t>Listado nombre, apellidos y </a:t>
            </a:r>
            <a:r>
              <a:rPr lang="es-ES" dirty="0" err="1"/>
              <a:t>dni</a:t>
            </a:r>
            <a:r>
              <a:rPr lang="es-ES" dirty="0"/>
              <a:t> de todos los asistentes</a:t>
            </a:r>
          </a:p>
          <a:p>
            <a:pPr lvl="1"/>
            <a:r>
              <a:rPr lang="es-ES" dirty="0"/>
              <a:t>No comer ni beber</a:t>
            </a:r>
          </a:p>
          <a:p>
            <a:pPr lvl="1"/>
            <a:r>
              <a:rPr lang="es-ES" dirty="0"/>
              <a:t>El club dispondrá del personal para hacer cumplir el protocolo</a:t>
            </a:r>
          </a:p>
          <a:p>
            <a:pPr lvl="1"/>
            <a:r>
              <a:rPr lang="es-ES" dirty="0"/>
              <a:t>Informar por megafonía </a:t>
            </a:r>
            <a:r>
              <a:rPr lang="es-ES" dirty="0">
                <a:solidFill>
                  <a:srgbClr val="FF0000"/>
                </a:solidFill>
              </a:rPr>
              <a:t>uso obligatorio de mascarilla, distancia mínima y no sentarse al lado</a:t>
            </a:r>
          </a:p>
          <a:p>
            <a:pPr lvl="1"/>
            <a:r>
              <a:rPr lang="es-ES" dirty="0"/>
              <a:t>Prohibido acceso al campo de juego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Permanecer en el mismo asiento todo el partido</a:t>
            </a:r>
          </a:p>
          <a:p>
            <a:pPr lvl="1"/>
            <a:r>
              <a:rPr lang="es-ES" dirty="0"/>
              <a:t>Acceso de 1 en 1</a:t>
            </a:r>
          </a:p>
        </p:txBody>
      </p:sp>
    </p:spTree>
    <p:extLst>
      <p:ext uri="{BB962C8B-B14F-4D97-AF65-F5344CB8AC3E}">
        <p14:creationId xmlns:p14="http://schemas.microsoft.com/office/powerpoint/2010/main" xmlns="" val="2433788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horarios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88168"/>
            <a:ext cx="10394707" cy="4081112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Ciudad deportiva: L a V de 9:00 a 22:00; S de 9:00 a 14:00 y de 16:00 a 20:00; D 9:00 a 14:00</a:t>
            </a:r>
          </a:p>
          <a:p>
            <a:r>
              <a:rPr lang="es-ES" dirty="0"/>
              <a:t>Centro de piragüismo: L a V de 9:00 a 22:00; S de 9:00 a 13:00 y de 16:00 a 20:00; D de 9:00 a 13:00</a:t>
            </a:r>
          </a:p>
          <a:p>
            <a:r>
              <a:rPr lang="es-ES" dirty="0"/>
              <a:t>PISCINA CLIMATIZADA ALMENDROS: L a d: 8:00 a 22:00</a:t>
            </a:r>
          </a:p>
          <a:p>
            <a:r>
              <a:rPr lang="es-ES" dirty="0"/>
              <a:t>Piscina climatizada ciudad deportiva: l a v: 16:00 a 22:00; s de 10:00 a 14:00</a:t>
            </a:r>
          </a:p>
          <a:p>
            <a:r>
              <a:rPr lang="es-ES" dirty="0"/>
              <a:t>Pistas barrios: l a d: 8:00 a 23:30</a:t>
            </a:r>
          </a:p>
          <a:p>
            <a:r>
              <a:rPr lang="es-ES" dirty="0"/>
              <a:t>Pabellón ángel nieto: Según actividad</a:t>
            </a:r>
          </a:p>
          <a:p>
            <a:r>
              <a:rPr lang="es-ES" dirty="0"/>
              <a:t>Pabellón Alejandro casona: l a v 18:00 a 22:00; s y d según actividad</a:t>
            </a:r>
          </a:p>
          <a:p>
            <a:r>
              <a:rPr lang="es-ES" dirty="0"/>
              <a:t>Centro huerta de arenales: l a v: 16:00 a 22:00</a:t>
            </a:r>
          </a:p>
          <a:p>
            <a:r>
              <a:rPr lang="es-ES" dirty="0"/>
              <a:t>Campo futbol </a:t>
            </a:r>
            <a:r>
              <a:rPr lang="es-ES" dirty="0" err="1"/>
              <a:t>valorio</a:t>
            </a:r>
            <a:r>
              <a:rPr lang="es-ES" dirty="0"/>
              <a:t>: l a v de 16:00 a 22:00; s y d según competición</a:t>
            </a:r>
          </a:p>
          <a:p>
            <a:r>
              <a:rPr lang="es-ES" dirty="0"/>
              <a:t>Campo futbol ruta plata: l a v de 16:00 a 22:00; s y d según competición</a:t>
            </a:r>
          </a:p>
          <a:p>
            <a:r>
              <a:rPr lang="es-ES" dirty="0"/>
              <a:t>Tiro con arco carretera </a:t>
            </a:r>
            <a:r>
              <a:rPr lang="es-ES" dirty="0" err="1"/>
              <a:t>almaraz</a:t>
            </a:r>
            <a:r>
              <a:rPr lang="es-ES" dirty="0"/>
              <a:t>: l a v 9:00 a 21:30; s 9:00 a 14:00 y 16:00 a 19:45; D de 9:00 a 14:00</a:t>
            </a:r>
          </a:p>
        </p:txBody>
      </p:sp>
    </p:spTree>
    <p:extLst>
      <p:ext uri="{BB962C8B-B14F-4D97-AF65-F5344CB8AC3E}">
        <p14:creationId xmlns:p14="http://schemas.microsoft.com/office/powerpoint/2010/main" xmlns="" val="201039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Reserva de instalaciones deportivas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36296"/>
            <a:ext cx="10394707" cy="3738290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Instalaciones: citas.lineazamora.es</a:t>
            </a:r>
          </a:p>
          <a:p>
            <a:pPr lvl="1"/>
            <a:r>
              <a:rPr lang="es-ES" dirty="0"/>
              <a:t>Tiro con arco: beatrizmaga_96@hotmail.com</a:t>
            </a:r>
          </a:p>
          <a:p>
            <a:r>
              <a:rPr lang="es-ES" dirty="0"/>
              <a:t>Actividades: apuntame.lineazamora.es</a:t>
            </a:r>
          </a:p>
          <a:p>
            <a:r>
              <a:rPr lang="es-ES" dirty="0">
                <a:solidFill>
                  <a:srgbClr val="FF0000"/>
                </a:solidFill>
              </a:rPr>
              <a:t>Reservas periódicas, según </a:t>
            </a:r>
            <a:r>
              <a:rPr lang="es-ES" dirty="0" err="1">
                <a:solidFill>
                  <a:srgbClr val="FF0000"/>
                </a:solidFill>
              </a:rPr>
              <a:t>bop</a:t>
            </a:r>
            <a:r>
              <a:rPr lang="es-ES" dirty="0">
                <a:solidFill>
                  <a:srgbClr val="FF0000"/>
                </a:solidFill>
              </a:rPr>
              <a:t> 77</a:t>
            </a:r>
          </a:p>
          <a:p>
            <a:r>
              <a:rPr lang="es-ES" dirty="0"/>
              <a:t>Acceso a los despachos por el parking</a:t>
            </a:r>
          </a:p>
          <a:p>
            <a:r>
              <a:rPr lang="es-ES" dirty="0"/>
              <a:t>Menores de 14 acompañados siempre de un mayor</a:t>
            </a:r>
          </a:p>
          <a:p>
            <a:r>
              <a:rPr lang="es-ES" dirty="0"/>
              <a:t>Reserva indiscriminada de 21:00 a 00:00</a:t>
            </a:r>
          </a:p>
          <a:p>
            <a:r>
              <a:rPr lang="es-ES" dirty="0"/>
              <a:t>Clubes, ya explicado</a:t>
            </a:r>
          </a:p>
          <a:p>
            <a:r>
              <a:rPr lang="es-ES" dirty="0"/>
              <a:t>Deportistas</a:t>
            </a:r>
          </a:p>
          <a:p>
            <a:pPr lvl="1"/>
            <a:r>
              <a:rPr lang="es-ES" dirty="0"/>
              <a:t>Acreditar dar o dan y licencia</a:t>
            </a:r>
          </a:p>
          <a:p>
            <a:pPr lvl="1"/>
            <a:r>
              <a:rPr lang="es-ES" dirty="0"/>
              <a:t>Protocolo federación</a:t>
            </a:r>
          </a:p>
          <a:p>
            <a:pPr lvl="1"/>
            <a:r>
              <a:rPr lang="es-ES" dirty="0"/>
              <a:t>Documento federación de que la licencia cubre los entrenamientos</a:t>
            </a:r>
          </a:p>
          <a:p>
            <a:pPr lvl="1"/>
            <a:r>
              <a:rPr lang="es-ES" dirty="0"/>
              <a:t>Personal de apoyo con licencia y </a:t>
            </a:r>
            <a:r>
              <a:rPr lang="es-ES" dirty="0" err="1"/>
              <a:t>cobertra</a:t>
            </a:r>
            <a:r>
              <a:rPr lang="es-ES" dirty="0"/>
              <a:t> de actividad</a:t>
            </a:r>
          </a:p>
        </p:txBody>
      </p:sp>
    </p:spTree>
    <p:extLst>
      <p:ext uri="{BB962C8B-B14F-4D97-AF65-F5344CB8AC3E}">
        <p14:creationId xmlns:p14="http://schemas.microsoft.com/office/powerpoint/2010/main" xmlns="" val="293404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aforo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rmAutofit/>
          </a:bodyPr>
          <a:lstStyle/>
          <a:p>
            <a:r>
              <a:rPr lang="es-ES" dirty="0"/>
              <a:t>Ciudad deportiva:</a:t>
            </a:r>
          </a:p>
          <a:p>
            <a:pPr lvl="1"/>
            <a:r>
              <a:rPr lang="es-ES" dirty="0"/>
              <a:t>Despachos: 3</a:t>
            </a:r>
          </a:p>
          <a:p>
            <a:pPr lvl="1"/>
            <a:r>
              <a:rPr lang="es-ES" dirty="0"/>
              <a:t>Pista tenis: 4</a:t>
            </a:r>
          </a:p>
          <a:p>
            <a:pPr lvl="1"/>
            <a:r>
              <a:rPr lang="es-ES" dirty="0"/>
              <a:t>Pista pádel: 4</a:t>
            </a:r>
          </a:p>
          <a:p>
            <a:pPr lvl="1"/>
            <a:r>
              <a:rPr lang="es-ES" dirty="0"/>
              <a:t>Frontón: 4</a:t>
            </a:r>
          </a:p>
          <a:p>
            <a:pPr lvl="1"/>
            <a:r>
              <a:rPr lang="es-ES" dirty="0"/>
              <a:t>Atletismo: 16</a:t>
            </a:r>
          </a:p>
          <a:p>
            <a:pPr lvl="1"/>
            <a:r>
              <a:rPr lang="es-ES" dirty="0"/>
              <a:t>Gimnasio: 30</a:t>
            </a:r>
          </a:p>
          <a:p>
            <a:pPr lvl="1"/>
            <a:r>
              <a:rPr lang="es-ES" dirty="0"/>
              <a:t>Pabellones: 30</a:t>
            </a:r>
          </a:p>
          <a:p>
            <a:pPr lvl="1"/>
            <a:r>
              <a:rPr lang="es-ES" dirty="0"/>
              <a:t>Sala Boulder: 20</a:t>
            </a:r>
          </a:p>
          <a:p>
            <a:pPr lvl="1"/>
            <a:r>
              <a:rPr lang="es-ES" dirty="0"/>
              <a:t>Rocódromo: 10</a:t>
            </a:r>
          </a:p>
          <a:p>
            <a:pPr lvl="1"/>
            <a:r>
              <a:rPr lang="es-ES" dirty="0"/>
              <a:t>Tiro con arco:: 8</a:t>
            </a:r>
          </a:p>
          <a:p>
            <a:pPr lvl="1"/>
            <a:r>
              <a:rPr lang="es-ES" dirty="0"/>
              <a:t>Psicomotricidad: 11</a:t>
            </a:r>
          </a:p>
          <a:p>
            <a:pPr lvl="1"/>
            <a:r>
              <a:rPr lang="es-ES" dirty="0"/>
              <a:t>Sala polivalente: 30</a:t>
            </a:r>
          </a:p>
        </p:txBody>
      </p:sp>
    </p:spTree>
    <p:extLst>
      <p:ext uri="{BB962C8B-B14F-4D97-AF65-F5344CB8AC3E}">
        <p14:creationId xmlns:p14="http://schemas.microsoft.com/office/powerpoint/2010/main" xmlns="" val="44182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aforo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710791"/>
            <a:ext cx="10394707" cy="3901920"/>
          </a:xfrm>
        </p:spPr>
        <p:txBody>
          <a:bodyPr numCol="2">
            <a:normAutofit/>
          </a:bodyPr>
          <a:lstStyle/>
          <a:p>
            <a:r>
              <a:rPr lang="es-ES" dirty="0"/>
              <a:t>Centro de piragüismo:</a:t>
            </a:r>
          </a:p>
          <a:p>
            <a:pPr lvl="1"/>
            <a:r>
              <a:rPr lang="es-ES" dirty="0"/>
              <a:t>Hangares: 4</a:t>
            </a:r>
          </a:p>
          <a:p>
            <a:pPr lvl="1"/>
            <a:r>
              <a:rPr lang="es-ES" dirty="0"/>
              <a:t>Gimnasio: 30</a:t>
            </a:r>
          </a:p>
          <a:p>
            <a:pPr lvl="1"/>
            <a:r>
              <a:rPr lang="es-ES" dirty="0"/>
              <a:t>Sala polivalente: 15</a:t>
            </a:r>
          </a:p>
          <a:p>
            <a:r>
              <a:rPr lang="es-ES" dirty="0">
                <a:solidFill>
                  <a:srgbClr val="FF0000"/>
                </a:solidFill>
              </a:rPr>
              <a:t>Piscina climatizada “almendros”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Máximo 50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Actividad: 6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Uso público: 4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Piscina pequeña: 6</a:t>
            </a:r>
          </a:p>
          <a:p>
            <a:r>
              <a:rPr lang="es-ES" dirty="0">
                <a:solidFill>
                  <a:srgbClr val="FF0000"/>
                </a:solidFill>
              </a:rPr>
              <a:t>Piscina climatizada “ciudad deportiva”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Máximo: 70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Actividades: 10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Uso público: 5</a:t>
            </a:r>
          </a:p>
          <a:p>
            <a:r>
              <a:rPr lang="es-ES" dirty="0"/>
              <a:t>Pistas barrios</a:t>
            </a:r>
          </a:p>
          <a:p>
            <a:pPr lvl="1"/>
            <a:r>
              <a:rPr lang="es-ES" dirty="0"/>
              <a:t>Polideportiva y skate: 20</a:t>
            </a:r>
          </a:p>
          <a:p>
            <a:pPr lvl="1"/>
            <a:r>
              <a:rPr lang="es-ES" dirty="0"/>
              <a:t>Calistenia: 4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9392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aforo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72666"/>
            <a:ext cx="10394707" cy="3901920"/>
          </a:xfrm>
        </p:spPr>
        <p:txBody>
          <a:bodyPr numCol="2">
            <a:normAutofit/>
          </a:bodyPr>
          <a:lstStyle/>
          <a:p>
            <a:pPr lvl="1"/>
            <a:r>
              <a:rPr lang="es-ES" dirty="0"/>
              <a:t>Ángel nieto</a:t>
            </a:r>
          </a:p>
          <a:p>
            <a:pPr lvl="2"/>
            <a:r>
              <a:rPr lang="es-ES" dirty="0"/>
              <a:t>Actividad en pista 30</a:t>
            </a:r>
          </a:p>
          <a:p>
            <a:pPr lvl="2"/>
            <a:r>
              <a:rPr lang="es-ES" dirty="0">
                <a:solidFill>
                  <a:srgbClr val="FF0000"/>
                </a:solidFill>
              </a:rPr>
              <a:t>Espectadores 500 (recomendación </a:t>
            </a:r>
            <a:r>
              <a:rPr lang="es-ES" dirty="0" err="1">
                <a:solidFill>
                  <a:srgbClr val="FF0000"/>
                </a:solidFill>
              </a:rPr>
              <a:t>csd</a:t>
            </a:r>
            <a:r>
              <a:rPr lang="es-ES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s-ES" dirty="0"/>
              <a:t>Alejandro casona</a:t>
            </a:r>
          </a:p>
          <a:p>
            <a:pPr lvl="2"/>
            <a:r>
              <a:rPr lang="es-ES" dirty="0"/>
              <a:t>Actividad en pista 30</a:t>
            </a:r>
          </a:p>
          <a:p>
            <a:pPr lvl="1"/>
            <a:r>
              <a:rPr lang="es-ES" dirty="0"/>
              <a:t>Huerta arenales</a:t>
            </a:r>
          </a:p>
          <a:p>
            <a:pPr lvl="2"/>
            <a:r>
              <a:rPr lang="es-ES" dirty="0"/>
              <a:t>Sala 1: 22</a:t>
            </a:r>
          </a:p>
          <a:p>
            <a:pPr lvl="2"/>
            <a:r>
              <a:rPr lang="es-ES" dirty="0"/>
              <a:t>Sala 2: 15</a:t>
            </a:r>
          </a:p>
          <a:p>
            <a:pPr lvl="2"/>
            <a:r>
              <a:rPr lang="es-ES" dirty="0"/>
              <a:t>Sala 3: 10</a:t>
            </a:r>
          </a:p>
          <a:p>
            <a:pPr lvl="1"/>
            <a:r>
              <a:rPr lang="es-ES" dirty="0"/>
              <a:t>Tiro con arco Almaraz: 10</a:t>
            </a:r>
          </a:p>
          <a:p>
            <a:pPr lvl="1"/>
            <a:r>
              <a:rPr lang="es-ES" dirty="0"/>
              <a:t>Campos de futbol: 25 por portería</a:t>
            </a:r>
          </a:p>
          <a:p>
            <a:pPr lvl="2"/>
            <a:r>
              <a:rPr lang="es-ES" dirty="0">
                <a:solidFill>
                  <a:srgbClr val="FF0000"/>
                </a:solidFill>
              </a:rPr>
              <a:t>Espectadores ruta de la plata: 1000 (recomendación </a:t>
            </a:r>
            <a:r>
              <a:rPr lang="es-ES" dirty="0" err="1">
                <a:solidFill>
                  <a:srgbClr val="FF0000"/>
                </a:solidFill>
              </a:rPr>
              <a:t>csd</a:t>
            </a:r>
            <a:r>
              <a:rPr lang="es-ES" dirty="0">
                <a:solidFill>
                  <a:srgbClr val="FF0000"/>
                </a:solidFill>
              </a:rPr>
              <a:t>)</a:t>
            </a:r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457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Pago instalaciones deportivas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Entrada sencilla</a:t>
            </a:r>
          </a:p>
          <a:p>
            <a:pPr lvl="1"/>
            <a:r>
              <a:rPr lang="es-ES" dirty="0"/>
              <a:t>Pista atletismo: 0,90 €</a:t>
            </a:r>
          </a:p>
          <a:p>
            <a:pPr lvl="1"/>
            <a:r>
              <a:rPr lang="es-ES" dirty="0"/>
              <a:t>Tenis, </a:t>
            </a:r>
            <a:r>
              <a:rPr lang="es-ES" dirty="0" err="1"/>
              <a:t>fronton</a:t>
            </a:r>
            <a:r>
              <a:rPr lang="es-ES" dirty="0"/>
              <a:t>, </a:t>
            </a:r>
            <a:r>
              <a:rPr lang="es-ES" dirty="0" err="1"/>
              <a:t>padel</a:t>
            </a:r>
            <a:r>
              <a:rPr lang="es-ES" dirty="0"/>
              <a:t>: 2,4 € sin luz; 4,81 con luz</a:t>
            </a:r>
          </a:p>
          <a:p>
            <a:pPr lvl="1"/>
            <a:r>
              <a:rPr lang="es-ES" dirty="0"/>
              <a:t>Piscina climatizada: 2,4 € mayores 14 años; 1,35 € menores 14 años</a:t>
            </a:r>
          </a:p>
          <a:p>
            <a:pPr lvl="1"/>
            <a:r>
              <a:rPr lang="es-ES" dirty="0"/>
              <a:t>Gimnasio: 1,8 €</a:t>
            </a:r>
          </a:p>
          <a:p>
            <a:pPr lvl="1"/>
            <a:r>
              <a:rPr lang="es-ES" dirty="0" err="1"/>
              <a:t>Rocodromo</a:t>
            </a:r>
            <a:r>
              <a:rPr lang="es-ES" dirty="0"/>
              <a:t>: 8,26 € mayores 14 años; 3,31 menores de 14 años.</a:t>
            </a:r>
          </a:p>
          <a:p>
            <a:pPr lvl="1"/>
            <a:r>
              <a:rPr lang="es-ES" dirty="0"/>
              <a:t>Boulder: 1,8 €</a:t>
            </a:r>
          </a:p>
          <a:p>
            <a:pPr lvl="1"/>
            <a:r>
              <a:rPr lang="es-ES" dirty="0"/>
              <a:t>Pabellones y salas: entero 16,53€ 1/3 8,26 €</a:t>
            </a:r>
          </a:p>
          <a:p>
            <a:pPr lvl="1"/>
            <a:r>
              <a:rPr lang="es-ES" dirty="0"/>
              <a:t>Campos futbol: 30,05 €</a:t>
            </a:r>
          </a:p>
        </p:txBody>
      </p:sp>
    </p:spTree>
    <p:extLst>
      <p:ext uri="{BB962C8B-B14F-4D97-AF65-F5344CB8AC3E}">
        <p14:creationId xmlns:p14="http://schemas.microsoft.com/office/powerpoint/2010/main" xmlns="" val="3513099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Pago instalaciones deportivas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Bonos: </a:t>
            </a:r>
            <a:r>
              <a:rPr lang="es-ES" dirty="0">
                <a:solidFill>
                  <a:srgbClr val="FF0000"/>
                </a:solidFill>
              </a:rPr>
              <a:t>caducidad 90 días</a:t>
            </a:r>
          </a:p>
          <a:p>
            <a:pPr lvl="1"/>
            <a:r>
              <a:rPr lang="es-ES" dirty="0"/>
              <a:t>Atletismo: 30 usos</a:t>
            </a:r>
          </a:p>
          <a:p>
            <a:pPr lvl="2"/>
            <a:r>
              <a:rPr lang="es-ES" dirty="0"/>
              <a:t>Mayores 14: 12:02 €</a:t>
            </a:r>
          </a:p>
          <a:p>
            <a:pPr lvl="2"/>
            <a:r>
              <a:rPr lang="es-ES" dirty="0"/>
              <a:t>Menores 14: 6,01 €</a:t>
            </a:r>
          </a:p>
          <a:p>
            <a:pPr lvl="1"/>
            <a:r>
              <a:rPr lang="es-ES" dirty="0"/>
              <a:t>Piscina climatizada: 15 usos</a:t>
            </a:r>
          </a:p>
          <a:p>
            <a:pPr lvl="2"/>
            <a:r>
              <a:rPr lang="es-ES" dirty="0"/>
              <a:t>Mayores 14: 27,05€</a:t>
            </a:r>
          </a:p>
          <a:p>
            <a:pPr lvl="2"/>
            <a:r>
              <a:rPr lang="es-ES" dirty="0"/>
              <a:t>Menores 14: 16,38€</a:t>
            </a:r>
          </a:p>
          <a:p>
            <a:pPr lvl="1"/>
            <a:r>
              <a:rPr lang="es-ES" dirty="0"/>
              <a:t>Gimnasio y sala </a:t>
            </a:r>
            <a:r>
              <a:rPr lang="es-ES" dirty="0" err="1"/>
              <a:t>boulder</a:t>
            </a:r>
            <a:r>
              <a:rPr lang="es-ES" dirty="0"/>
              <a:t>: 30 usos: 18,03 €</a:t>
            </a:r>
          </a:p>
          <a:p>
            <a:pPr lvl="2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4355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Pago instalaciones deportivas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No se hará reserva de manera presencial, la venta será para la entrada inmediata a la instalación</a:t>
            </a:r>
          </a:p>
          <a:p>
            <a:r>
              <a:rPr lang="es-ES" dirty="0">
                <a:solidFill>
                  <a:srgbClr val="FF0000"/>
                </a:solidFill>
              </a:rPr>
              <a:t>Existe o existirá venta de entradas de manera presencial.</a:t>
            </a:r>
          </a:p>
          <a:p>
            <a:pPr lvl="2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6982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517586"/>
            <a:ext cx="10394707" cy="4857000"/>
          </a:xfrm>
        </p:spPr>
        <p:txBody>
          <a:bodyPr>
            <a:normAutofit/>
          </a:bodyPr>
          <a:lstStyle/>
          <a:p>
            <a:r>
              <a:rPr lang="es-ES" sz="2800" dirty="0"/>
              <a:t>Normas provisionales de obligado cumplimiento</a:t>
            </a:r>
          </a:p>
          <a:p>
            <a:pPr lvl="1"/>
            <a:r>
              <a:rPr lang="es-ES" sz="2800" dirty="0"/>
              <a:t>Entre otras, normas de solicitud para instalaciones deportivas. A los clubes, </a:t>
            </a:r>
            <a:r>
              <a:rPr lang="es-ES" sz="2800" dirty="0">
                <a:solidFill>
                  <a:srgbClr val="FF0000"/>
                </a:solidFill>
              </a:rPr>
              <a:t>ojo al uso “fraudulento”, será sancionable</a:t>
            </a:r>
            <a:r>
              <a:rPr lang="es-ES" sz="2800" dirty="0"/>
              <a:t>.</a:t>
            </a:r>
          </a:p>
          <a:p>
            <a:r>
              <a:rPr lang="es-ES" sz="2800" dirty="0"/>
              <a:t>Ampliables y modificables por protocolos</a:t>
            </a:r>
          </a:p>
          <a:p>
            <a:pPr lvl="1"/>
            <a:r>
              <a:rPr lang="es-ES" sz="2600" dirty="0"/>
              <a:t>Ampliación de decreto de delegación: facultad de seguimiento, aplicación, modificación o supresión de protocolos instalaciones deportivas.</a:t>
            </a:r>
          </a:p>
        </p:txBody>
      </p:sp>
    </p:spTree>
    <p:extLst>
      <p:ext uri="{BB962C8B-B14F-4D97-AF65-F5344CB8AC3E}">
        <p14:creationId xmlns:p14="http://schemas.microsoft.com/office/powerpoint/2010/main" xmlns="" val="653514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Circulación por la instalación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Estará indicada en cada instalación de manera pertinente</a:t>
            </a:r>
          </a:p>
        </p:txBody>
      </p:sp>
    </p:spTree>
    <p:extLst>
      <p:ext uri="{BB962C8B-B14F-4D97-AF65-F5344CB8AC3E}">
        <p14:creationId xmlns:p14="http://schemas.microsoft.com/office/powerpoint/2010/main" xmlns="" val="3811130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956816"/>
            <a:ext cx="10396882" cy="1151965"/>
          </a:xfrm>
        </p:spPr>
        <p:txBody>
          <a:bodyPr/>
          <a:lstStyle/>
          <a:p>
            <a:r>
              <a:rPr lang="es-ES" dirty="0"/>
              <a:t>Protocolo cada instalación</a:t>
            </a:r>
          </a:p>
        </p:txBody>
      </p:sp>
    </p:spTree>
    <p:extLst>
      <p:ext uri="{BB962C8B-B14F-4D97-AF65-F5344CB8AC3E}">
        <p14:creationId xmlns:p14="http://schemas.microsoft.com/office/powerpoint/2010/main" xmlns="" val="1150659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01368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s-ES" dirty="0"/>
              <a:t>Atletismo</a:t>
            </a:r>
            <a:br>
              <a:rPr lang="es-ES" dirty="0"/>
            </a:br>
            <a:r>
              <a:rPr lang="es-ES" dirty="0"/>
              <a:t>pádel</a:t>
            </a:r>
            <a:br>
              <a:rPr lang="es-ES" dirty="0"/>
            </a:br>
            <a:r>
              <a:rPr lang="es-ES" dirty="0"/>
              <a:t>tenis</a:t>
            </a:r>
            <a:br>
              <a:rPr lang="es-ES" dirty="0"/>
            </a:br>
            <a:r>
              <a:rPr lang="es-ES" dirty="0"/>
              <a:t>frontón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8784BAF3-CB05-4D03-A77C-8D4B1FA85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7691977"/>
              </p:ext>
            </p:extLst>
          </p:nvPr>
        </p:nvGraphicFramePr>
        <p:xfrm>
          <a:off x="5050687" y="385389"/>
          <a:ext cx="6455512" cy="504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988">
                  <a:extLst>
                    <a:ext uri="{9D8B030D-6E8A-4147-A177-3AD203B41FA5}">
                      <a16:colId xmlns:a16="http://schemas.microsoft.com/office/drawing/2014/main" xmlns="" val="1376313551"/>
                    </a:ext>
                  </a:extLst>
                </a:gridCol>
                <a:gridCol w="1924331">
                  <a:extLst>
                    <a:ext uri="{9D8B030D-6E8A-4147-A177-3AD203B41FA5}">
                      <a16:colId xmlns:a16="http://schemas.microsoft.com/office/drawing/2014/main" xmlns="" val="3988672775"/>
                    </a:ext>
                  </a:extLst>
                </a:gridCol>
                <a:gridCol w="1872193">
                  <a:extLst>
                    <a:ext uri="{9D8B030D-6E8A-4147-A177-3AD203B41FA5}">
                      <a16:colId xmlns:a16="http://schemas.microsoft.com/office/drawing/2014/main" xmlns="" val="2844114762"/>
                    </a:ext>
                  </a:extLst>
                </a:gridCol>
              </a:tblGrid>
              <a:tr h="1430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LUNES A VIERNES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SÁBADO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DOMINGO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extLst>
                  <a:ext uri="{0D108BD9-81ED-4DB2-BD59-A6C34878D82A}">
                    <a16:rowId xmlns:a16="http://schemas.microsoft.com/office/drawing/2014/main" xmlns="" val="4038585060"/>
                  </a:ext>
                </a:extLst>
              </a:tr>
              <a:tr h="3601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13:00 – 14:00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14:00 – 15:00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15:00 – 16:00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16:00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17:00 – 18:00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18:00 – 19: 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19:00 – 20:00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20:00 – 21:00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21:00 – 22:00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13:00 – 14:00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16:00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17:00 – 18:00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18:00 – 19: 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19:00 – 20:00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13:00 – 14:00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extLst>
                  <a:ext uri="{0D108BD9-81ED-4DB2-BD59-A6C34878D82A}">
                    <a16:rowId xmlns:a16="http://schemas.microsoft.com/office/drawing/2014/main" xmlns="" val="142500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8734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Sala </a:t>
            </a:r>
            <a:r>
              <a:rPr lang="es-ES" dirty="0" err="1"/>
              <a:t>boulder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9357" cy="3311189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Menores de 14 años entrada prohibida</a:t>
            </a:r>
          </a:p>
          <a:p>
            <a:r>
              <a:rPr lang="es-ES" dirty="0">
                <a:solidFill>
                  <a:srgbClr val="FF0000"/>
                </a:solidFill>
              </a:rPr>
              <a:t>En entrenamientos cumpliendo restricción apartado 1</a:t>
            </a:r>
          </a:p>
          <a:p>
            <a:r>
              <a:rPr lang="es-ES" dirty="0"/>
              <a:t>Rocódromo igual, pero sólo para clubes.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8784BAF3-CB05-4D03-A77C-8D4B1FA85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9659703"/>
              </p:ext>
            </p:extLst>
          </p:nvPr>
        </p:nvGraphicFramePr>
        <p:xfrm>
          <a:off x="6095999" y="385389"/>
          <a:ext cx="5410199" cy="504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430">
                  <a:extLst>
                    <a:ext uri="{9D8B030D-6E8A-4147-A177-3AD203B41FA5}">
                      <a16:colId xmlns:a16="http://schemas.microsoft.com/office/drawing/2014/main" xmlns="" val="1376313551"/>
                    </a:ext>
                  </a:extLst>
                </a:gridCol>
                <a:gridCol w="1612732">
                  <a:extLst>
                    <a:ext uri="{9D8B030D-6E8A-4147-A177-3AD203B41FA5}">
                      <a16:colId xmlns:a16="http://schemas.microsoft.com/office/drawing/2014/main" xmlns="" val="3988672775"/>
                    </a:ext>
                  </a:extLst>
                </a:gridCol>
                <a:gridCol w="1569037">
                  <a:extLst>
                    <a:ext uri="{9D8B030D-6E8A-4147-A177-3AD203B41FA5}">
                      <a16:colId xmlns:a16="http://schemas.microsoft.com/office/drawing/2014/main" xmlns="" val="2844114762"/>
                    </a:ext>
                  </a:extLst>
                </a:gridCol>
              </a:tblGrid>
              <a:tr h="1430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LUNES A VIERNES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SÁBADO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DOMINGO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extLst>
                  <a:ext uri="{0D108BD9-81ED-4DB2-BD59-A6C34878D82A}">
                    <a16:rowId xmlns:a16="http://schemas.microsoft.com/office/drawing/2014/main" xmlns="" val="4038585060"/>
                  </a:ext>
                </a:extLst>
              </a:tr>
              <a:tr h="3601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13:00 – 14:00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14:00 – 15:00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15:00 – 16:00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16:00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17:00 – 18:00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18:00 – 19: 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19:00 – 20:00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20:00 – 21:00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21:00 – 22:00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13:00 – 14:00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16:00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17:00 – 18:00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18:00 – 19: 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19:00 – 20:00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13:00 – 14:00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extLst>
                  <a:ext uri="{0D108BD9-81ED-4DB2-BD59-A6C34878D82A}">
                    <a16:rowId xmlns:a16="http://schemas.microsoft.com/office/drawing/2014/main" xmlns="" val="142500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2579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Gimnasio cd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9357" cy="3311189"/>
          </a:xfrm>
        </p:spPr>
        <p:txBody>
          <a:bodyPr/>
          <a:lstStyle/>
          <a:p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Menores de 16 años entrada prohibida</a:t>
            </a:r>
          </a:p>
          <a:p>
            <a:r>
              <a:rPr lang="es-ES" dirty="0">
                <a:solidFill>
                  <a:srgbClr val="FF0000"/>
                </a:solidFill>
              </a:rPr>
              <a:t>16 y 17 obligatorio adulto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8784BAF3-CB05-4D03-A77C-8D4B1FA85A45}"/>
              </a:ext>
            </a:extLst>
          </p:cNvPr>
          <p:cNvGraphicFramePr>
            <a:graphicFrameLocks noGrp="1"/>
          </p:cNvGraphicFramePr>
          <p:nvPr/>
        </p:nvGraphicFramePr>
        <p:xfrm>
          <a:off x="6095999" y="385389"/>
          <a:ext cx="5410199" cy="504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430">
                  <a:extLst>
                    <a:ext uri="{9D8B030D-6E8A-4147-A177-3AD203B41FA5}">
                      <a16:colId xmlns:a16="http://schemas.microsoft.com/office/drawing/2014/main" xmlns="" val="1376313551"/>
                    </a:ext>
                  </a:extLst>
                </a:gridCol>
                <a:gridCol w="1612732">
                  <a:extLst>
                    <a:ext uri="{9D8B030D-6E8A-4147-A177-3AD203B41FA5}">
                      <a16:colId xmlns:a16="http://schemas.microsoft.com/office/drawing/2014/main" xmlns="" val="3988672775"/>
                    </a:ext>
                  </a:extLst>
                </a:gridCol>
                <a:gridCol w="1569037">
                  <a:extLst>
                    <a:ext uri="{9D8B030D-6E8A-4147-A177-3AD203B41FA5}">
                      <a16:colId xmlns:a16="http://schemas.microsoft.com/office/drawing/2014/main" xmlns="" val="2844114762"/>
                    </a:ext>
                  </a:extLst>
                </a:gridCol>
              </a:tblGrid>
              <a:tr h="1430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LUNES A VIERNES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SÁBADO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DOMINGO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extLst>
                  <a:ext uri="{0D108BD9-81ED-4DB2-BD59-A6C34878D82A}">
                    <a16:rowId xmlns:a16="http://schemas.microsoft.com/office/drawing/2014/main" xmlns="" val="4038585060"/>
                  </a:ext>
                </a:extLst>
              </a:tr>
              <a:tr h="3601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13:00 – 14:00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14:00 – 15:00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15:00 – 16:00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16:00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17:00 – 18:00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18:00 – 19: 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19:00 – 20:00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20:00 – 21:00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21:00 – 22:00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13:00 – 14:00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16:00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17:00 – 18:00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18:00 – 19: 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19:00 – 20:00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13:00 – 14:00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extLst>
                  <a:ext uri="{0D108BD9-81ED-4DB2-BD59-A6C34878D82A}">
                    <a16:rowId xmlns:a16="http://schemas.microsoft.com/office/drawing/2014/main" xmlns="" val="142500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3618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despachos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720137" cy="3311189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Mismo horario que cd</a:t>
            </a:r>
          </a:p>
          <a:p>
            <a:r>
              <a:rPr lang="es-ES" dirty="0"/>
              <a:t>Trazabilidad semanal enviada a deportes</a:t>
            </a:r>
          </a:p>
          <a:p>
            <a:r>
              <a:rPr lang="es-ES" dirty="0">
                <a:solidFill>
                  <a:srgbClr val="FF0000"/>
                </a:solidFill>
              </a:rPr>
              <a:t>Incumplir protocolo = rescisión de la cesión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80890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Sala polivalente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9357" cy="3311189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8784BAF3-CB05-4D03-A77C-8D4B1FA85A45}"/>
              </a:ext>
            </a:extLst>
          </p:cNvPr>
          <p:cNvGraphicFramePr>
            <a:graphicFrameLocks noGrp="1"/>
          </p:cNvGraphicFramePr>
          <p:nvPr/>
        </p:nvGraphicFramePr>
        <p:xfrm>
          <a:off x="6095999" y="385389"/>
          <a:ext cx="5410199" cy="504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430">
                  <a:extLst>
                    <a:ext uri="{9D8B030D-6E8A-4147-A177-3AD203B41FA5}">
                      <a16:colId xmlns:a16="http://schemas.microsoft.com/office/drawing/2014/main" xmlns="" val="1376313551"/>
                    </a:ext>
                  </a:extLst>
                </a:gridCol>
                <a:gridCol w="1612732">
                  <a:extLst>
                    <a:ext uri="{9D8B030D-6E8A-4147-A177-3AD203B41FA5}">
                      <a16:colId xmlns:a16="http://schemas.microsoft.com/office/drawing/2014/main" xmlns="" val="3988672775"/>
                    </a:ext>
                  </a:extLst>
                </a:gridCol>
                <a:gridCol w="1569037">
                  <a:extLst>
                    <a:ext uri="{9D8B030D-6E8A-4147-A177-3AD203B41FA5}">
                      <a16:colId xmlns:a16="http://schemas.microsoft.com/office/drawing/2014/main" xmlns="" val="2844114762"/>
                    </a:ext>
                  </a:extLst>
                </a:gridCol>
              </a:tblGrid>
              <a:tr h="1430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LUNES A VIERNES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SÁBADO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DOMINGO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extLst>
                  <a:ext uri="{0D108BD9-81ED-4DB2-BD59-A6C34878D82A}">
                    <a16:rowId xmlns:a16="http://schemas.microsoft.com/office/drawing/2014/main" xmlns="" val="4038585060"/>
                  </a:ext>
                </a:extLst>
              </a:tr>
              <a:tr h="3601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13:00 – 14:00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14:00 – 15:00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15:00 – 16:00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16:00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17:00 – 18:00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18:00 – 19: 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19:00 – 20:00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20:00 – 21:00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21:00 – 22:00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13:00 – 14:00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16:00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17:00 – 18:00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18:00 – 19: 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19:00 – 20:00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13:00 – 14:00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extLst>
                  <a:ext uri="{0D108BD9-81ED-4DB2-BD59-A6C34878D82A}">
                    <a16:rowId xmlns:a16="http://schemas.microsoft.com/office/drawing/2014/main" xmlns="" val="142500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7879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Centro piragüismo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9357" cy="3311189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8784BAF3-CB05-4D03-A77C-8D4B1FA85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2447317"/>
              </p:ext>
            </p:extLst>
          </p:nvPr>
        </p:nvGraphicFramePr>
        <p:xfrm>
          <a:off x="6705600" y="385389"/>
          <a:ext cx="4800598" cy="504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339">
                  <a:extLst>
                    <a:ext uri="{9D8B030D-6E8A-4147-A177-3AD203B41FA5}">
                      <a16:colId xmlns:a16="http://schemas.microsoft.com/office/drawing/2014/main" xmlns="" val="1376313551"/>
                    </a:ext>
                  </a:extLst>
                </a:gridCol>
                <a:gridCol w="1431015">
                  <a:extLst>
                    <a:ext uri="{9D8B030D-6E8A-4147-A177-3AD203B41FA5}">
                      <a16:colId xmlns:a16="http://schemas.microsoft.com/office/drawing/2014/main" xmlns="" val="3988672775"/>
                    </a:ext>
                  </a:extLst>
                </a:gridCol>
                <a:gridCol w="1392244">
                  <a:extLst>
                    <a:ext uri="{9D8B030D-6E8A-4147-A177-3AD203B41FA5}">
                      <a16:colId xmlns:a16="http://schemas.microsoft.com/office/drawing/2014/main" xmlns="" val="2844114762"/>
                    </a:ext>
                  </a:extLst>
                </a:gridCol>
              </a:tblGrid>
              <a:tr h="1430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LUNES A VIERNES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SÁBADO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DOMINGO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extLst>
                  <a:ext uri="{0D108BD9-81ED-4DB2-BD59-A6C34878D82A}">
                    <a16:rowId xmlns:a16="http://schemas.microsoft.com/office/drawing/2014/main" xmlns="" val="4038585060"/>
                  </a:ext>
                </a:extLst>
              </a:tr>
              <a:tr h="3601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13:00 – 14:00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14:00 – 15:00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15:00 – 16:00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16:00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17:00 – 18:00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18:00 – 19: 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19:00 – 20:00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20:00 – 21:00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21:00 – 22:00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16:00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17:00 – 18:00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18:00 – 19: 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19:00 – 20:00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</a:txBody>
                  <a:tcPr marL="56140" marR="56140" marT="0" marB="0" anchor="ctr"/>
                </a:tc>
                <a:extLst>
                  <a:ext uri="{0D108BD9-81ED-4DB2-BD59-A6C34878D82A}">
                    <a16:rowId xmlns:a16="http://schemas.microsoft.com/office/drawing/2014/main" xmlns="" val="142500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3627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hangares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848474" cy="3311189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Licencia federativa</a:t>
            </a:r>
          </a:p>
          <a:p>
            <a:r>
              <a:rPr lang="es-ES" dirty="0"/>
              <a:t>Remitir trazabilidad</a:t>
            </a:r>
          </a:p>
          <a:p>
            <a:r>
              <a:rPr lang="es-ES" dirty="0"/>
              <a:t>4 personas simultaneas en hangar</a:t>
            </a:r>
          </a:p>
          <a:p>
            <a:r>
              <a:rPr lang="es-ES" dirty="0"/>
              <a:t>Menores de 14 no podrán entrar solos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87443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Gimnasio </a:t>
            </a:r>
            <a:r>
              <a:rPr lang="es-ES" dirty="0" err="1"/>
              <a:t>cp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9357" cy="3311189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Menores de 16 años entrada prohibida</a:t>
            </a:r>
          </a:p>
          <a:p>
            <a:r>
              <a:rPr lang="es-ES" dirty="0">
                <a:solidFill>
                  <a:srgbClr val="FF0000"/>
                </a:solidFill>
              </a:rPr>
              <a:t>16 y 17 obligatorio adulto</a:t>
            </a:r>
          </a:p>
          <a:p>
            <a:r>
              <a:rPr lang="es-ES" dirty="0">
                <a:solidFill>
                  <a:srgbClr val="FF0000"/>
                </a:solidFill>
              </a:rPr>
              <a:t>Entrenamientos según apartado 1</a:t>
            </a:r>
          </a:p>
          <a:p>
            <a:r>
              <a:rPr lang="es-ES" dirty="0"/>
              <a:t>Importante limpiar antes y </a:t>
            </a:r>
            <a:r>
              <a:rPr lang="es-ES" dirty="0" err="1"/>
              <a:t>despues</a:t>
            </a:r>
            <a:endParaRPr lang="es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8784BAF3-CB05-4D03-A77C-8D4B1FA85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8908182"/>
              </p:ext>
            </p:extLst>
          </p:nvPr>
        </p:nvGraphicFramePr>
        <p:xfrm>
          <a:off x="6095999" y="385389"/>
          <a:ext cx="5410199" cy="504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430">
                  <a:extLst>
                    <a:ext uri="{9D8B030D-6E8A-4147-A177-3AD203B41FA5}">
                      <a16:colId xmlns:a16="http://schemas.microsoft.com/office/drawing/2014/main" xmlns="" val="1376313551"/>
                    </a:ext>
                  </a:extLst>
                </a:gridCol>
                <a:gridCol w="1612732">
                  <a:extLst>
                    <a:ext uri="{9D8B030D-6E8A-4147-A177-3AD203B41FA5}">
                      <a16:colId xmlns:a16="http://schemas.microsoft.com/office/drawing/2014/main" xmlns="" val="3988672775"/>
                    </a:ext>
                  </a:extLst>
                </a:gridCol>
                <a:gridCol w="1569037">
                  <a:extLst>
                    <a:ext uri="{9D8B030D-6E8A-4147-A177-3AD203B41FA5}">
                      <a16:colId xmlns:a16="http://schemas.microsoft.com/office/drawing/2014/main" xmlns="" val="2844114762"/>
                    </a:ext>
                  </a:extLst>
                </a:gridCol>
              </a:tblGrid>
              <a:tr h="1430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LUNES A VIERNES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SÁBADO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DOMINGO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extLst>
                  <a:ext uri="{0D108BD9-81ED-4DB2-BD59-A6C34878D82A}">
                    <a16:rowId xmlns:a16="http://schemas.microsoft.com/office/drawing/2014/main" xmlns="" val="4038585060"/>
                  </a:ext>
                </a:extLst>
              </a:tr>
              <a:tr h="3601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13:00 – 14:00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14:00 – 15:00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15:00 – 16:00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16:00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17:00 – 18:00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18:00 – 19: 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19:00 – 20:00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20:00 – 21:00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21:00 – 22:00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16:00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17:00 – 18:00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18:00 – 19: 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19:00 – 20:00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</a:txBody>
                  <a:tcPr marL="56140" marR="56140" marT="0" marB="0" anchor="ctr"/>
                </a:tc>
                <a:extLst>
                  <a:ext uri="{0D108BD9-81ED-4DB2-BD59-A6C34878D82A}">
                    <a16:rowId xmlns:a16="http://schemas.microsoft.com/office/drawing/2014/main" xmlns="" val="142500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171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D361AF-00FC-4212-921D-CDF6F6DA4A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Protocolo 21/9/2020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CCCBE5A-DFF5-40EE-AFEB-31A5C08CC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Pendiente de publicar </a:t>
            </a:r>
            <a:r>
              <a:rPr lang="es-ES" dirty="0" err="1"/>
              <a:t>bop</a:t>
            </a:r>
            <a:endParaRPr lang="es-ES" dirty="0"/>
          </a:p>
        </p:txBody>
      </p:sp>
      <p:pic>
        <p:nvPicPr>
          <p:cNvPr id="5" name="Picture 2" descr="Call Center | CGB">
            <a:extLst>
              <a:ext uri="{FF2B5EF4-FFF2-40B4-BE49-F238E27FC236}">
                <a16:creationId xmlns:a16="http://schemas.microsoft.com/office/drawing/2014/main" xmlns="" id="{F678E437-5BCE-4C68-9035-C5BF42BBD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181" y="3429000"/>
            <a:ext cx="5411638" cy="24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1224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Sala polivalente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8784BAF3-CB05-4D03-A77C-8D4B1FA85A45}"/>
              </a:ext>
            </a:extLst>
          </p:cNvPr>
          <p:cNvGraphicFramePr>
            <a:graphicFrameLocks noGrp="1"/>
          </p:cNvGraphicFramePr>
          <p:nvPr/>
        </p:nvGraphicFramePr>
        <p:xfrm>
          <a:off x="6095999" y="385389"/>
          <a:ext cx="5410199" cy="504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430">
                  <a:extLst>
                    <a:ext uri="{9D8B030D-6E8A-4147-A177-3AD203B41FA5}">
                      <a16:colId xmlns:a16="http://schemas.microsoft.com/office/drawing/2014/main" xmlns="" val="1376313551"/>
                    </a:ext>
                  </a:extLst>
                </a:gridCol>
                <a:gridCol w="1612732">
                  <a:extLst>
                    <a:ext uri="{9D8B030D-6E8A-4147-A177-3AD203B41FA5}">
                      <a16:colId xmlns:a16="http://schemas.microsoft.com/office/drawing/2014/main" xmlns="" val="3988672775"/>
                    </a:ext>
                  </a:extLst>
                </a:gridCol>
                <a:gridCol w="1569037">
                  <a:extLst>
                    <a:ext uri="{9D8B030D-6E8A-4147-A177-3AD203B41FA5}">
                      <a16:colId xmlns:a16="http://schemas.microsoft.com/office/drawing/2014/main" xmlns="" val="2844114762"/>
                    </a:ext>
                  </a:extLst>
                </a:gridCol>
              </a:tblGrid>
              <a:tr h="1430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LUNES A VIERNES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SÁBADO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DOMINGO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extLst>
                  <a:ext uri="{0D108BD9-81ED-4DB2-BD59-A6C34878D82A}">
                    <a16:rowId xmlns:a16="http://schemas.microsoft.com/office/drawing/2014/main" xmlns="" val="4038585060"/>
                  </a:ext>
                </a:extLst>
              </a:tr>
              <a:tr h="3601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13:00 – 14:00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14:00 – 15:00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15:00 – 16:00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16:00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17:00 – 18:00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18:00 – 19: 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19:00 – 20:00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20:00 – 21:00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21:00 – 22:00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16:00 – 17:00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17:00 – 18:00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18:00 – 19: 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19:00 – 20:00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0" marR="56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9:00 – 10:00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10:00 – 11:00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11:00 – 12:00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12:00 – 13:00</a:t>
                      </a:r>
                    </a:p>
                  </a:txBody>
                  <a:tcPr marL="56140" marR="56140" marT="0" marB="0" anchor="ctr"/>
                </a:tc>
                <a:extLst>
                  <a:ext uri="{0D108BD9-81ED-4DB2-BD59-A6C34878D82A}">
                    <a16:rowId xmlns:a16="http://schemas.microsoft.com/office/drawing/2014/main" xmlns="" val="142500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9696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Pistas polideportivas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Lunes a domingo de 8:00 a 23:30</a:t>
            </a:r>
          </a:p>
          <a:p>
            <a:r>
              <a:rPr lang="es-ES" dirty="0">
                <a:solidFill>
                  <a:srgbClr val="FF0000"/>
                </a:solidFill>
              </a:rPr>
              <a:t>No se puede usar la instalación para lo que no están concebidos, ejemplo, pistas de skate no son parques infantiles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63911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Piscinas climatizadas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ADECUACIÓN vestuarios con un coste de unos 15 mil euros</a:t>
            </a:r>
          </a:p>
          <a:p>
            <a:r>
              <a:rPr lang="es-ES" dirty="0">
                <a:solidFill>
                  <a:srgbClr val="FF0000"/>
                </a:solidFill>
              </a:rPr>
              <a:t>Vestuarios unisex</a:t>
            </a:r>
          </a:p>
          <a:p>
            <a:r>
              <a:rPr lang="es-ES" dirty="0">
                <a:solidFill>
                  <a:srgbClr val="FF0000"/>
                </a:solidFill>
              </a:rPr>
              <a:t>No uso de duchas</a:t>
            </a:r>
          </a:p>
          <a:p>
            <a:r>
              <a:rPr lang="es-ES" dirty="0"/>
              <a:t>Máximo 2 menores por cada adulto</a:t>
            </a:r>
          </a:p>
          <a:p>
            <a:r>
              <a:rPr lang="es-ES" dirty="0"/>
              <a:t>No se puede dejar material propio en la instalación</a:t>
            </a:r>
          </a:p>
          <a:p>
            <a:r>
              <a:rPr lang="es-ES" dirty="0" err="1"/>
              <a:t>Mascarila</a:t>
            </a:r>
            <a:r>
              <a:rPr lang="es-ES" dirty="0"/>
              <a:t> hasta entrada en el agua</a:t>
            </a:r>
          </a:p>
          <a:p>
            <a:r>
              <a:rPr lang="es-ES" dirty="0"/>
              <a:t>El material de apoyo se ha de usar siempre</a:t>
            </a:r>
          </a:p>
          <a:p>
            <a:r>
              <a:rPr lang="es-ES" dirty="0">
                <a:solidFill>
                  <a:srgbClr val="FF0000"/>
                </a:solidFill>
              </a:rPr>
              <a:t>Apertura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Almendros</a:t>
            </a:r>
            <a:r>
              <a:rPr lang="es-ES">
                <a:solidFill>
                  <a:srgbClr val="FF0000"/>
                </a:solidFill>
              </a:rPr>
              <a:t>: MAXIMO SEMANA QUE VIENE</a:t>
            </a:r>
            <a:endParaRPr lang="es-ES" dirty="0">
              <a:solidFill>
                <a:srgbClr val="FF0000"/>
              </a:solidFill>
            </a:endParaRPr>
          </a:p>
          <a:p>
            <a:pPr lvl="1"/>
            <a:r>
              <a:rPr lang="es-ES" dirty="0">
                <a:solidFill>
                  <a:srgbClr val="FF0000"/>
                </a:solidFill>
              </a:rPr>
              <a:t>Ciudad deportiva: primera quincena de octubre</a:t>
            </a:r>
          </a:p>
        </p:txBody>
      </p:sp>
    </p:spTree>
    <p:extLst>
      <p:ext uri="{BB962C8B-B14F-4D97-AF65-F5344CB8AC3E}">
        <p14:creationId xmlns:p14="http://schemas.microsoft.com/office/powerpoint/2010/main" xmlns="" val="1776637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Almendros 		ciudad deportiva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375346CB-F9D8-46C8-B8AE-DE348B200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6413554"/>
              </p:ext>
            </p:extLst>
          </p:nvPr>
        </p:nvGraphicFramePr>
        <p:xfrm>
          <a:off x="978567" y="1600199"/>
          <a:ext cx="2695074" cy="496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5074">
                  <a:extLst>
                    <a:ext uri="{9D8B030D-6E8A-4147-A177-3AD203B41FA5}">
                      <a16:colId xmlns:a16="http://schemas.microsoft.com/office/drawing/2014/main" xmlns="" val="4174495762"/>
                    </a:ext>
                  </a:extLst>
                </a:gridCol>
              </a:tblGrid>
              <a:tr h="1867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LUNES A DOMINGO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2114652090"/>
                  </a:ext>
                </a:extLst>
              </a:tr>
              <a:tr h="3564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8:15 – 9:15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9:15– 10:15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10:15 – 11:15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11:15– 12:15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12:15 – 13:15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13:15 – 14:15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16:15 – 17:15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17:15 – 18:15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18:15 – 19:15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19:15 – 20:15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20:15 – 21:15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xmlns="" val="47003134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266A0BC1-803C-47E2-B2FA-BE8169389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807783"/>
              </p:ext>
            </p:extLst>
          </p:nvPr>
        </p:nvGraphicFramePr>
        <p:xfrm>
          <a:off x="5602881" y="1837764"/>
          <a:ext cx="4567814" cy="3365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6380">
                  <a:extLst>
                    <a:ext uri="{9D8B030D-6E8A-4147-A177-3AD203B41FA5}">
                      <a16:colId xmlns:a16="http://schemas.microsoft.com/office/drawing/2014/main" xmlns="" val="4046542550"/>
                    </a:ext>
                  </a:extLst>
                </a:gridCol>
                <a:gridCol w="2171434">
                  <a:extLst>
                    <a:ext uri="{9D8B030D-6E8A-4147-A177-3AD203B41FA5}">
                      <a16:colId xmlns:a16="http://schemas.microsoft.com/office/drawing/2014/main" xmlns="" val="930900305"/>
                    </a:ext>
                  </a:extLst>
                </a:gridCol>
              </a:tblGrid>
              <a:tr h="3899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Lunes a viernes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Sábado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62446650"/>
                  </a:ext>
                </a:extLst>
              </a:tr>
              <a:tr h="2953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16:15-17:15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17:15-18:15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18:15-19:15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19:15-20:15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20:15-21:15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10:15 – 11:15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11:15 – 12:15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12:15 – 13:15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876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6308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prensa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716507"/>
            <a:ext cx="10394707" cy="3770374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Entrenamientos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entrevistas a los clubes o usuarios, se han de realizar fuera de la instalación.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solicitud de la realización de fotos/video, se ha de realizar con 24 horas de antelación. Los datos a facilitar son: Nombre, Apellidos, DNI, hora de acceso y medio. (Deben estar todas las personas que quieran acceder). Los datos se enviarán a deportes@zamora.es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acceso y salida se realizará por el mismo sitio que los clubes o usuarios.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respetarán todas las medidas exigibles, a saber, hidrogel en la entrada, mascarilla, distancia de seguridad y cualquier otra premisa que marque el club (para lo cual, se ha de poner en contacto con ellos)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debe pactar una hora de entrada con el club para evitar cruce de circulaciones tanto con jugadores como con otros medios.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76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prensa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646" y="417095"/>
            <a:ext cx="10394707" cy="6577263"/>
          </a:xfrm>
        </p:spPr>
        <p:txBody>
          <a:bodyPr>
            <a:noAutofit/>
          </a:bodyPr>
          <a:lstStyle/>
          <a:p>
            <a:r>
              <a:rPr lang="es-ES" sz="1000" dirty="0"/>
              <a:t>Competición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E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Podrá acceder previa identificación personal en el acceso a la instalación, no será necesario</a:t>
            </a:r>
            <a:r>
              <a:rPr lang="es-ES" sz="1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avisar con antelación de quien acudirá a la instalación.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E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Deben cumplir con las medidas higiénicas en todo momento: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s-E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Limpieza de manos en el acceso con hidrogel.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s-E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Limpieza de pies en el acceso, con alfombra desinfectante.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s-E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Mascarilla obligatoria en todo momento.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s-E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Respetar la distancia de seguridad que será de 1,5 metros como mínimo.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E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acceso sólo se podrá realizar durante los 15 minutos previos a la hora de inicio del encuentro.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E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Deberán estar identificados en todo momento mediante acreditación visible, en la misma debe de constar nombre y apellidos, DNI, fotografía y medio al que pertenece.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E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periodistas tendrán reservada la zona habitual para el desarrollo de su profesión (en el pabellón ángel Nieto), los medios gráficos podrán estar a pie de pista sin interceder en la organización del evento, se podrán mover con la precaución necesaria en estos momentos.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E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Podrán permanecer en la instalación hasta que finalice el encuentro.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E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se habilitará sala de prensa por lo que las entrevistas no podrán realizarse en el interior del pabellón.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E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Podrán abandonar la instalación en cualquier momento, deben tener en cuenta que no podrán acceder de nuevo si abandonan el recinto.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xmlns="" val="1460687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incumplimientos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Expulsión inmediata</a:t>
            </a:r>
          </a:p>
          <a:p>
            <a:r>
              <a:rPr lang="es-ES" dirty="0">
                <a:solidFill>
                  <a:srgbClr val="FF0000"/>
                </a:solidFill>
              </a:rPr>
              <a:t>Sanción de 15 días sin poder utilizar instalaciones deportivas</a:t>
            </a:r>
          </a:p>
          <a:p>
            <a:r>
              <a:rPr lang="es-ES" dirty="0">
                <a:solidFill>
                  <a:srgbClr val="FF0000"/>
                </a:solidFill>
              </a:rPr>
              <a:t>Posible sanción según decreto-ley 7/2020 de 23 de julio</a:t>
            </a:r>
          </a:p>
        </p:txBody>
      </p:sp>
    </p:spTree>
    <p:extLst>
      <p:ext uri="{BB962C8B-B14F-4D97-AF65-F5344CB8AC3E}">
        <p14:creationId xmlns:p14="http://schemas.microsoft.com/office/powerpoint/2010/main" xmlns="" val="3675525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Aclaraciones importantes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Los horarios se pueden modificar según necesidades</a:t>
            </a:r>
          </a:p>
          <a:p>
            <a:r>
              <a:rPr lang="es-ES" dirty="0"/>
              <a:t>Una vez realizada una reserva, no se permiten modificaciones horarias, de instalaciones o días. Sólo se permite la modificación de los usuarios que van a acceder.</a:t>
            </a:r>
          </a:p>
          <a:p>
            <a:r>
              <a:rPr lang="es-ES" dirty="0"/>
              <a:t>No hay devoluciones por causas ajenas a la administración</a:t>
            </a:r>
          </a:p>
          <a:p>
            <a:r>
              <a:rPr lang="es-ES" dirty="0">
                <a:solidFill>
                  <a:srgbClr val="FF0000"/>
                </a:solidFill>
              </a:rPr>
              <a:t>No se venderán bonos en papel. Los usuarios que tengan bonos adquiridos en 2020 tendrán 20 días naturales tras publicarse en el </a:t>
            </a:r>
            <a:r>
              <a:rPr lang="es-ES" dirty="0" err="1">
                <a:solidFill>
                  <a:srgbClr val="FF0000"/>
                </a:solidFill>
              </a:rPr>
              <a:t>bop</a:t>
            </a:r>
            <a:r>
              <a:rPr lang="es-ES" dirty="0">
                <a:solidFill>
                  <a:srgbClr val="FF0000"/>
                </a:solidFill>
              </a:rPr>
              <a:t> para, mediante registro oficial presentar: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Nombre, apellidos y </a:t>
            </a:r>
            <a:r>
              <a:rPr lang="es-ES" dirty="0" err="1">
                <a:solidFill>
                  <a:srgbClr val="FF0000"/>
                </a:solidFill>
              </a:rPr>
              <a:t>dni</a:t>
            </a:r>
            <a:endParaRPr lang="es-ES" dirty="0">
              <a:solidFill>
                <a:srgbClr val="FF0000"/>
              </a:solidFill>
            </a:endParaRPr>
          </a:p>
          <a:p>
            <a:pPr lvl="1"/>
            <a:r>
              <a:rPr lang="es-ES" dirty="0" err="1">
                <a:solidFill>
                  <a:srgbClr val="FF0000"/>
                </a:solidFill>
              </a:rPr>
              <a:t>Telefono</a:t>
            </a:r>
            <a:r>
              <a:rPr lang="es-ES" dirty="0">
                <a:solidFill>
                  <a:srgbClr val="FF0000"/>
                </a:solidFill>
              </a:rPr>
              <a:t> y correo electrónico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Instalación para la que es el bono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Número de usos no satisfechos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Copia del bono</a:t>
            </a:r>
          </a:p>
        </p:txBody>
      </p:sp>
    </p:spTree>
    <p:extLst>
      <p:ext uri="{BB962C8B-B14F-4D97-AF65-F5344CB8AC3E}">
        <p14:creationId xmlns:p14="http://schemas.microsoft.com/office/powerpoint/2010/main" xmlns="" val="276791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Aclaraciones importantes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Este protocolo se aprobará y publicará antes de que algunas medidas estén en marcha </a:t>
            </a:r>
            <a:r>
              <a:rPr lang="es-ES" dirty="0"/>
              <a:t>en la plataforma. Se hace por la necesidad de tener una norma aprobada de forma urgente</a:t>
            </a:r>
          </a:p>
          <a:p>
            <a:pPr lvl="1"/>
            <a:r>
              <a:rPr lang="es-ES" dirty="0"/>
              <a:t>Los horarios estarán disponibles en la plataforma en los próximos días</a:t>
            </a:r>
          </a:p>
          <a:p>
            <a:pPr lvl="1"/>
            <a:r>
              <a:rPr lang="es-ES" dirty="0"/>
              <a:t>Esta semana los operarios recibirán la formación oportuna y posteriormente, se podrá reservar desde 24 horas antes hasta el momento del uso</a:t>
            </a:r>
          </a:p>
          <a:p>
            <a:pPr lvl="1"/>
            <a:r>
              <a:rPr lang="es-ES" dirty="0"/>
              <a:t>La venta de entradas estará activa en las piscinas, en el resto de instalaciones lo estarán en las próximas semanas.</a:t>
            </a:r>
          </a:p>
          <a:p>
            <a:pPr lvl="1"/>
            <a:r>
              <a:rPr lang="es-ES" dirty="0"/>
              <a:t>La modificación de los componentes se podrá realizar en los próximos días por los propios usuarios, hasta ese momento se seguirá realizando como hasta ahora</a:t>
            </a:r>
          </a:p>
          <a:p>
            <a:pPr lvl="1"/>
            <a:r>
              <a:rPr lang="es-ES" dirty="0"/>
              <a:t>Respecto del uso del despacho, se informará a los clubes en los próximos días</a:t>
            </a:r>
          </a:p>
          <a:p>
            <a:pPr lvl="1"/>
            <a:r>
              <a:rPr lang="es-ES" dirty="0"/>
              <a:t>La venta de bonos comenzará </a:t>
            </a:r>
            <a:r>
              <a:rPr lang="es-ES" dirty="0" err="1"/>
              <a:t>ua</a:t>
            </a:r>
            <a:r>
              <a:rPr lang="es-ES" dirty="0"/>
              <a:t> vez que esté activo en la página de reservas en los próximos días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55551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D361AF-00FC-4212-921D-CDF6F6DA4A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actividades</a:t>
            </a:r>
          </a:p>
        </p:txBody>
      </p:sp>
      <p:pic>
        <p:nvPicPr>
          <p:cNvPr id="5" name="Picture 2" descr="Call Center | CGB">
            <a:extLst>
              <a:ext uri="{FF2B5EF4-FFF2-40B4-BE49-F238E27FC236}">
                <a16:creationId xmlns:a16="http://schemas.microsoft.com/office/drawing/2014/main" xmlns="" id="{3EB236E1-4921-43D3-81A6-92BDCDAD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181" y="3429000"/>
            <a:ext cx="5411638" cy="24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770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Normas generales de uso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926" y="1837766"/>
            <a:ext cx="11805486" cy="3536820"/>
          </a:xfrm>
        </p:spPr>
        <p:txBody>
          <a:bodyPr numCol="2">
            <a:normAutofit fontScale="70000" lnSpcReduction="20000"/>
          </a:bodyPr>
          <a:lstStyle/>
          <a:p>
            <a:r>
              <a:rPr lang="es-ES" dirty="0"/>
              <a:t>Moqueta solución desinfectante</a:t>
            </a:r>
          </a:p>
          <a:p>
            <a:r>
              <a:rPr lang="es-ES" dirty="0"/>
              <a:t>Gel hidroalcohólico</a:t>
            </a:r>
          </a:p>
          <a:p>
            <a:r>
              <a:rPr lang="es-ES" dirty="0"/>
              <a:t>Identificación con </a:t>
            </a:r>
            <a:r>
              <a:rPr lang="es-ES" dirty="0" err="1"/>
              <a:t>dni</a:t>
            </a:r>
            <a:r>
              <a:rPr lang="es-ES" dirty="0"/>
              <a:t> o similar. Menores de 14 años </a:t>
            </a:r>
            <a:r>
              <a:rPr lang="es-ES" dirty="0" err="1"/>
              <a:t>dni</a:t>
            </a:r>
            <a:r>
              <a:rPr lang="es-ES" dirty="0"/>
              <a:t> adulto.</a:t>
            </a:r>
          </a:p>
          <a:p>
            <a:r>
              <a:rPr lang="es-ES" dirty="0">
                <a:solidFill>
                  <a:srgbClr val="FF0000"/>
                </a:solidFill>
              </a:rPr>
              <a:t>No permitido acceso de acompañantes excepto movilidad reducida y previa solicitud</a:t>
            </a:r>
            <a:r>
              <a:rPr lang="es-ES" dirty="0"/>
              <a:t>.</a:t>
            </a:r>
          </a:p>
          <a:p>
            <a:r>
              <a:rPr lang="es-ES" dirty="0">
                <a:solidFill>
                  <a:srgbClr val="FF0000"/>
                </a:solidFill>
              </a:rPr>
              <a:t>Uso obligatorio de mascarilla hasta el momento de realizar actividad</a:t>
            </a:r>
          </a:p>
          <a:p>
            <a:r>
              <a:rPr lang="es-ES" dirty="0"/>
              <a:t>Distancia de 1,5 metros</a:t>
            </a:r>
          </a:p>
          <a:p>
            <a:r>
              <a:rPr lang="es-ES" dirty="0"/>
              <a:t>No vestuarios, acceso directo con ropa deportiva</a:t>
            </a:r>
          </a:p>
          <a:p>
            <a:pPr lvl="1"/>
            <a:r>
              <a:rPr lang="es-ES" dirty="0"/>
              <a:t>excepción piscinas y competición</a:t>
            </a:r>
          </a:p>
          <a:p>
            <a:r>
              <a:rPr lang="es-ES" dirty="0"/>
              <a:t>Aseo disponible</a:t>
            </a:r>
          </a:p>
          <a:p>
            <a:r>
              <a:rPr lang="es-ES" dirty="0"/>
              <a:t>Mochila no más de 10 litros de capacidad</a:t>
            </a:r>
          </a:p>
          <a:p>
            <a:r>
              <a:rPr lang="es-ES" dirty="0"/>
              <a:t>Prohibido escupir</a:t>
            </a:r>
          </a:p>
          <a:p>
            <a:r>
              <a:rPr lang="es-ES" dirty="0">
                <a:solidFill>
                  <a:srgbClr val="FF0000"/>
                </a:solidFill>
              </a:rPr>
              <a:t>Prohibido quedarse fuera de la hora de uso o usar una pista no reservada</a:t>
            </a:r>
          </a:p>
          <a:p>
            <a:r>
              <a:rPr lang="es-ES" dirty="0"/>
              <a:t>cumplir circulaciones</a:t>
            </a:r>
          </a:p>
          <a:p>
            <a:r>
              <a:rPr lang="es-ES" dirty="0"/>
              <a:t>Respetar indicaciones de operarios</a:t>
            </a:r>
          </a:p>
          <a:p>
            <a:r>
              <a:rPr lang="es-ES" dirty="0">
                <a:solidFill>
                  <a:srgbClr val="FF0000"/>
                </a:solidFill>
              </a:rPr>
              <a:t>Cumpliendo acuerdo 49/2020 educación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No permitido acceso a primer ciclo educación infantil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Primer ciclo primaria</a:t>
            </a:r>
          </a:p>
          <a:p>
            <a:pPr lvl="2"/>
            <a:r>
              <a:rPr lang="es-ES" dirty="0">
                <a:solidFill>
                  <a:srgbClr val="FF0000"/>
                </a:solidFill>
              </a:rPr>
              <a:t>Capacidad de cambiarse solos</a:t>
            </a:r>
          </a:p>
          <a:p>
            <a:pPr lvl="2"/>
            <a:r>
              <a:rPr lang="es-ES" dirty="0">
                <a:solidFill>
                  <a:srgbClr val="FF0000"/>
                </a:solidFill>
              </a:rPr>
              <a:t>Pertenecer al mismo aula educativa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02757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Gimnasia de mantenimiento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La reserva será íntegramente vía web: apuntame.lineazamora.es</a:t>
            </a:r>
          </a:p>
          <a:p>
            <a:r>
              <a:rPr lang="es-ES" dirty="0">
                <a:solidFill>
                  <a:srgbClr val="FF0000"/>
                </a:solidFill>
              </a:rPr>
              <a:t>Se avisará de la fecha de inscripción</a:t>
            </a:r>
          </a:p>
          <a:p>
            <a:r>
              <a:rPr lang="es-ES" dirty="0">
                <a:solidFill>
                  <a:srgbClr val="FF0000"/>
                </a:solidFill>
              </a:rPr>
              <a:t>Los usuarios deberán llevar material propio, esterilla, toalla...</a:t>
            </a:r>
          </a:p>
          <a:p>
            <a:r>
              <a:rPr lang="es-ES" dirty="0">
                <a:solidFill>
                  <a:srgbClr val="FF0000"/>
                </a:solidFill>
              </a:rPr>
              <a:t>Máximo 30 personas en pabellones y 18 en ángel nieto</a:t>
            </a:r>
          </a:p>
          <a:p>
            <a:r>
              <a:rPr lang="es-ES" dirty="0">
                <a:solidFill>
                  <a:srgbClr val="FF0000"/>
                </a:solidFill>
              </a:rPr>
              <a:t>Mínimo 10 personas por actividad</a:t>
            </a:r>
          </a:p>
          <a:p>
            <a:r>
              <a:rPr lang="es-ES" dirty="0">
                <a:solidFill>
                  <a:srgbClr val="FF0000"/>
                </a:solidFill>
              </a:rPr>
              <a:t>Solo se devolverá dinero sí la actividad se cancela y siempre que no se hayan dado el 50% de las clases</a:t>
            </a:r>
          </a:p>
          <a:p>
            <a:r>
              <a:rPr lang="es-ES" dirty="0">
                <a:solidFill>
                  <a:srgbClr val="FF0000"/>
                </a:solidFill>
              </a:rPr>
              <a:t>Los precios se mantienen</a:t>
            </a:r>
          </a:p>
        </p:txBody>
      </p:sp>
    </p:spTree>
    <p:extLst>
      <p:ext uri="{BB962C8B-B14F-4D97-AF65-F5344CB8AC3E}">
        <p14:creationId xmlns:p14="http://schemas.microsoft.com/office/powerpoint/2010/main" xmlns="" val="180456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natación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La reserva será íntegramente vía web: apuntame.lineazamora.es</a:t>
            </a:r>
          </a:p>
          <a:p>
            <a:r>
              <a:rPr lang="es-ES" dirty="0">
                <a:solidFill>
                  <a:srgbClr val="FF0000"/>
                </a:solidFill>
              </a:rPr>
              <a:t>Se avisará de la fecha de inscripción</a:t>
            </a:r>
          </a:p>
          <a:p>
            <a:r>
              <a:rPr lang="es-ES" dirty="0">
                <a:solidFill>
                  <a:srgbClr val="FF0000"/>
                </a:solidFill>
              </a:rPr>
              <a:t>Los usuarios deberán llevar material propio, esterilla, toalla...</a:t>
            </a:r>
          </a:p>
          <a:p>
            <a:r>
              <a:rPr lang="es-ES" dirty="0">
                <a:solidFill>
                  <a:srgbClr val="FF0000"/>
                </a:solidFill>
              </a:rPr>
              <a:t>Mínimo 6 personas por actividad</a:t>
            </a:r>
          </a:p>
          <a:p>
            <a:r>
              <a:rPr lang="es-ES" dirty="0">
                <a:solidFill>
                  <a:srgbClr val="FF0000"/>
                </a:solidFill>
              </a:rPr>
              <a:t>Solo se devolverá dinero sí la actividad se cancela y siempre que no se hayan dado el 50% de las clases</a:t>
            </a:r>
          </a:p>
          <a:p>
            <a:r>
              <a:rPr lang="es-ES" dirty="0">
                <a:solidFill>
                  <a:srgbClr val="FF0000"/>
                </a:solidFill>
              </a:rPr>
              <a:t>Las actividades se están programando, diferirán poco salvo por el tema de aforos y otras </a:t>
            </a:r>
            <a:r>
              <a:rPr lang="es-ES">
                <a:solidFill>
                  <a:srgbClr val="FF0000"/>
                </a:solidFill>
              </a:rPr>
              <a:t>condiciones aquí dichas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40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Por parte de clubes y deportistas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45920"/>
            <a:ext cx="10394707" cy="3859731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Deportistas y equipo técnico han de cumplir:</a:t>
            </a:r>
          </a:p>
          <a:p>
            <a:pPr marL="800100" lvl="1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 Decreto-ley 21/2020, de 9 de junio, de medidas urgentes de prevención, contención y coordinación para hacer frente a la crisis sanitaria ocasionada por el COVID-19.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ACUERDO 46/2020, de 20 de agosto, de la Junta de Castilla y León, por el que se aprueba el Plan de Medidas de Prevención y Control para hacer frente a la crisis sanitaria ocasionada por la COVID-19, en la Comunidad de Castilla y León.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Protocolos establecidos por el Excmo. Ayuntamiento de Zamora.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Protocolo de actuación para la vuelta de las competiciones oficiales de ámbito estatal y carácter no profesional (Temporada 2020-2021). Protocolo suscrito por todas las comunidades autónomas, la Federación Española de Municipios y Provincias, las Federaciones Deportivas Españolas, la Asociación del Deporte Español, los Comités Paralímpico y Olímpico Español y otros interlocutores del deporte y organizadores de competiciones integrados en el Grupo de Tareas para el Impulso del deporte del Consejo Superior de Deportes.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Protocolos relativos a la protección y prevención de la salud frente a COVID-19 en entrenamientos y competiciones de las diferentes federaciones nacionales y/o autonómicas. El protocolo debe tener correspondencia con la Competición en la que participe el equipo y si la competencia de la misma es de la federación nacional o autonómica.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5134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Normas en entrenamientos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Documentación necesaria para el acceso</a:t>
            </a:r>
          </a:p>
          <a:p>
            <a:pPr lvl="1"/>
            <a:r>
              <a:rPr lang="es-ES" dirty="0"/>
              <a:t>Protocolo de la federación deportiva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Calendario de competición aprobado (inicio 45 días antes)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Documento condición de deportista profesional (DEPORTES CON CONTACTO)</a:t>
            </a:r>
          </a:p>
          <a:p>
            <a:pPr lvl="1"/>
            <a:r>
              <a:rPr lang="es-ES" dirty="0"/>
              <a:t>Inscripción en las ligas correspondientes</a:t>
            </a:r>
          </a:p>
          <a:p>
            <a:pPr lvl="1"/>
            <a:r>
              <a:rPr lang="es-ES" dirty="0"/>
              <a:t>Licencia deportiva</a:t>
            </a:r>
          </a:p>
          <a:p>
            <a:pPr lvl="1"/>
            <a:r>
              <a:rPr lang="es-ES" dirty="0"/>
              <a:t>Inscripción del Cuerpo técnico </a:t>
            </a:r>
          </a:p>
          <a:p>
            <a:pPr lvl="1"/>
            <a:r>
              <a:rPr lang="es-ES" dirty="0"/>
              <a:t>Examen médico, especial incidencia </a:t>
            </a:r>
            <a:r>
              <a:rPr lang="es-ES" dirty="0" err="1"/>
              <a:t>covid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2867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Normas en entrenamientos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Normas generales deportistas y cuerpo técnico</a:t>
            </a:r>
          </a:p>
          <a:p>
            <a:pPr lvl="1"/>
            <a:r>
              <a:rPr lang="es-ES" dirty="0"/>
              <a:t>Temperatura</a:t>
            </a:r>
          </a:p>
          <a:p>
            <a:pPr lvl="1"/>
            <a:r>
              <a:rPr lang="es-ES" dirty="0" err="1"/>
              <a:t>Dni</a:t>
            </a:r>
            <a:endParaRPr lang="es-ES" dirty="0"/>
          </a:p>
          <a:p>
            <a:pPr lvl="1"/>
            <a:r>
              <a:rPr lang="es-ES" dirty="0"/>
              <a:t>Mascarilla transito instalación</a:t>
            </a:r>
          </a:p>
          <a:p>
            <a:pPr lvl="1"/>
            <a:r>
              <a:rPr lang="es-ES" dirty="0"/>
              <a:t>Gel hidroalcohólico</a:t>
            </a:r>
          </a:p>
          <a:p>
            <a:pPr lvl="1"/>
            <a:r>
              <a:rPr lang="es-ES" dirty="0"/>
              <a:t>Limpieza zapatillas</a:t>
            </a:r>
          </a:p>
          <a:p>
            <a:pPr lvl="1"/>
            <a:r>
              <a:rPr lang="es-ES" dirty="0"/>
              <a:t>Cambio de zapatillas en deportes de sala</a:t>
            </a:r>
          </a:p>
          <a:p>
            <a:pPr lvl="1"/>
            <a:r>
              <a:rPr lang="es-ES" dirty="0"/>
              <a:t>No vestuarios, ropa adecuada</a:t>
            </a:r>
          </a:p>
          <a:p>
            <a:pPr lvl="1"/>
            <a:r>
              <a:rPr lang="es-ES" dirty="0"/>
              <a:t>No dejar material instalación</a:t>
            </a:r>
          </a:p>
          <a:p>
            <a:pPr lvl="1"/>
            <a:r>
              <a:rPr lang="es-ES" dirty="0"/>
              <a:t>Mochilas en lugar designado</a:t>
            </a:r>
          </a:p>
          <a:p>
            <a:pPr lvl="1"/>
            <a:r>
              <a:rPr lang="es-ES" dirty="0"/>
              <a:t>Todo el mundo identificado y en listado</a:t>
            </a:r>
          </a:p>
        </p:txBody>
      </p:sp>
    </p:spTree>
    <p:extLst>
      <p:ext uri="{BB962C8B-B14F-4D97-AF65-F5344CB8AC3E}">
        <p14:creationId xmlns:p14="http://schemas.microsoft.com/office/powerpoint/2010/main" xmlns="" val="363362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Normas en competiciones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Documentación necesaria:</a:t>
            </a:r>
          </a:p>
          <a:p>
            <a:pPr lvl="1"/>
            <a:r>
              <a:rPr lang="es-ES" dirty="0"/>
              <a:t>Nombre, apellidos y </a:t>
            </a:r>
            <a:r>
              <a:rPr lang="es-ES" dirty="0" err="1"/>
              <a:t>dni</a:t>
            </a:r>
            <a:r>
              <a:rPr lang="es-ES" dirty="0"/>
              <a:t> equipo local y visitante 3 días antes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Ambos equipos deben ser profesionales, incluir dan o dar</a:t>
            </a:r>
          </a:p>
          <a:p>
            <a:pPr lvl="1"/>
            <a:r>
              <a:rPr lang="es-ES" dirty="0"/>
              <a:t>Nombre, apellidos y </a:t>
            </a:r>
            <a:r>
              <a:rPr lang="es-ES" dirty="0" err="1"/>
              <a:t>dni</a:t>
            </a:r>
            <a:r>
              <a:rPr lang="es-ES" dirty="0"/>
              <a:t> del personal de apoyo. Deberán portar acreditación</a:t>
            </a:r>
          </a:p>
          <a:p>
            <a:pPr lvl="1"/>
            <a:r>
              <a:rPr lang="es-ES" dirty="0"/>
              <a:t>Nombre, </a:t>
            </a:r>
            <a:r>
              <a:rPr lang="es-ES" dirty="0" err="1"/>
              <a:t>apelludos</a:t>
            </a:r>
            <a:r>
              <a:rPr lang="es-ES" dirty="0"/>
              <a:t> y </a:t>
            </a:r>
            <a:r>
              <a:rPr lang="es-ES" dirty="0" err="1"/>
              <a:t>dni</a:t>
            </a:r>
            <a:r>
              <a:rPr lang="es-ES" dirty="0"/>
              <a:t> de equipo arbitral y equipo de mesa y copia del seguro que los cubre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5078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D68C0-5225-4966-B665-4156C9B5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Normas en competiciones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7C255-6D3B-43D2-B5E2-214976C670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Normas para deportistas y equipo técnico</a:t>
            </a:r>
          </a:p>
          <a:p>
            <a:pPr lvl="1"/>
            <a:r>
              <a:rPr lang="es-ES" dirty="0"/>
              <a:t>Mascarilla</a:t>
            </a:r>
          </a:p>
          <a:p>
            <a:pPr lvl="1"/>
            <a:r>
              <a:rPr lang="es-ES" dirty="0"/>
              <a:t>Gel hidroalcohólico</a:t>
            </a:r>
          </a:p>
          <a:p>
            <a:pPr lvl="1"/>
            <a:r>
              <a:rPr lang="es-ES" dirty="0"/>
              <a:t>Limpieza de suelas</a:t>
            </a:r>
          </a:p>
          <a:p>
            <a:pPr lvl="1"/>
            <a:r>
              <a:rPr lang="es-ES" dirty="0"/>
              <a:t>Vestuarios 1 </a:t>
            </a:r>
            <a:r>
              <a:rPr lang="es-ES" dirty="0" err="1"/>
              <a:t>ó</a:t>
            </a:r>
            <a:r>
              <a:rPr lang="es-ES" dirty="0"/>
              <a:t> 2 en función de la gente</a:t>
            </a:r>
          </a:p>
          <a:p>
            <a:pPr lvl="1"/>
            <a:r>
              <a:rPr lang="es-ES" dirty="0"/>
              <a:t>Cambio de zapatillas</a:t>
            </a:r>
          </a:p>
          <a:p>
            <a:pPr lvl="1"/>
            <a:r>
              <a:rPr lang="es-ES" dirty="0"/>
              <a:t>No permitido en vestuarios acompañantes, ni junta directiva. Deberán en caso extremo estar apuntados en el listado</a:t>
            </a:r>
          </a:p>
          <a:p>
            <a:pPr lvl="1"/>
            <a:r>
              <a:rPr lang="es-ES" dirty="0"/>
              <a:t>No compartir botellas de agua</a:t>
            </a:r>
          </a:p>
          <a:p>
            <a:pPr lvl="1"/>
            <a:r>
              <a:rPr lang="es-ES" dirty="0"/>
              <a:t>Equipo técnico y personal de apoyo mascarilla en todo momento</a:t>
            </a:r>
          </a:p>
        </p:txBody>
      </p:sp>
    </p:spTree>
    <p:extLst>
      <p:ext uri="{BB962C8B-B14F-4D97-AF65-F5344CB8AC3E}">
        <p14:creationId xmlns:p14="http://schemas.microsoft.com/office/powerpoint/2010/main" xmlns="" val="1282707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158</TotalTime>
  <Words>2752</Words>
  <Application>Microsoft Office PowerPoint</Application>
  <PresentationFormat>Personalizado</PresentationFormat>
  <Paragraphs>524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Evento principal</vt:lpstr>
      <vt:lpstr>NORMAS PROVISIONALES BOP 77 3/7/2020</vt:lpstr>
      <vt:lpstr>Diapositiva 2</vt:lpstr>
      <vt:lpstr>Protocolo 21/9/2020</vt:lpstr>
      <vt:lpstr>Normas generales de uso</vt:lpstr>
      <vt:lpstr>Por parte de clubes y deportistas</vt:lpstr>
      <vt:lpstr>Normas en entrenamientos</vt:lpstr>
      <vt:lpstr>Normas en entrenamientos</vt:lpstr>
      <vt:lpstr>Normas en competiciones</vt:lpstr>
      <vt:lpstr>Normas en competiciones</vt:lpstr>
      <vt:lpstr>Normas competiciones</vt:lpstr>
      <vt:lpstr>Normas competiciones</vt:lpstr>
      <vt:lpstr>horarios</vt:lpstr>
      <vt:lpstr>Reserva de instalaciones deportivas</vt:lpstr>
      <vt:lpstr>aforo</vt:lpstr>
      <vt:lpstr>aforo</vt:lpstr>
      <vt:lpstr>aforo</vt:lpstr>
      <vt:lpstr>Pago instalaciones deportivas</vt:lpstr>
      <vt:lpstr>Pago instalaciones deportivas</vt:lpstr>
      <vt:lpstr>Pago instalaciones deportivas</vt:lpstr>
      <vt:lpstr>Circulación por la instalación</vt:lpstr>
      <vt:lpstr>Protocolo cada instalación</vt:lpstr>
      <vt:lpstr>Atletismo pádel tenis frontón</vt:lpstr>
      <vt:lpstr>Sala boulder</vt:lpstr>
      <vt:lpstr>Gimnasio cd</vt:lpstr>
      <vt:lpstr>despachos</vt:lpstr>
      <vt:lpstr>Sala polivalente</vt:lpstr>
      <vt:lpstr>Centro piragüismo</vt:lpstr>
      <vt:lpstr>hangares</vt:lpstr>
      <vt:lpstr>Gimnasio cp</vt:lpstr>
      <vt:lpstr>Sala polivalente</vt:lpstr>
      <vt:lpstr>Pistas polideportivas</vt:lpstr>
      <vt:lpstr>Piscinas climatizadas</vt:lpstr>
      <vt:lpstr>Almendros   ciudad deportiva</vt:lpstr>
      <vt:lpstr>prensa</vt:lpstr>
      <vt:lpstr>prensa</vt:lpstr>
      <vt:lpstr>incumplimientos</vt:lpstr>
      <vt:lpstr>Aclaraciones importantes</vt:lpstr>
      <vt:lpstr>Aclaraciones importantes</vt:lpstr>
      <vt:lpstr>actividades</vt:lpstr>
      <vt:lpstr>Gimnasia de mantenimiento</vt:lpstr>
      <vt:lpstr>natación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PROVISIONALES BOP 77 3/7/2020</dc:title>
  <dc:creator>MANUEL ALESANDER ALONSO ESCRIBANO</dc:creator>
  <cp:lastModifiedBy>antonio.cortes</cp:lastModifiedBy>
  <cp:revision>22</cp:revision>
  <dcterms:created xsi:type="dcterms:W3CDTF">2020-09-18T21:02:18Z</dcterms:created>
  <dcterms:modified xsi:type="dcterms:W3CDTF">2020-09-21T09:36:14Z</dcterms:modified>
</cp:coreProperties>
</file>